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9" d="100"/>
          <a:sy n="109" d="100"/>
        </p:scale>
        <p:origin x="63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lvl1pPr algn="l">
              <a:defRPr/>
            </a:lvl1pPr>
          </a:lstStyle>
          <a:p>
            <a:fld id="{BF74731A-0FCB-4596-BFBC-8FA1B6EDD622}" type="datetimeFigureOut">
              <a:rPr lang="tr-TR" smtClean="0"/>
              <a:t>16.03.2018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35BD8-3454-4CE6-99D1-50A2C78D281F}"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0725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74731A-0FCB-4596-BFBC-8FA1B6EDD622}" type="datetimeFigureOut">
              <a:rPr lang="tr-TR" smtClean="0"/>
              <a:t>16.03.2018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35BD8-3454-4CE6-99D1-50A2C78D281F}" type="slidenum">
              <a:rPr lang="tr-TR" smtClean="0"/>
              <a:t>‹#›</a:t>
            </a:fld>
            <a:endParaRPr lang="tr-TR"/>
          </a:p>
        </p:txBody>
      </p:sp>
    </p:spTree>
    <p:extLst>
      <p:ext uri="{BB962C8B-B14F-4D97-AF65-F5344CB8AC3E}">
        <p14:creationId xmlns:p14="http://schemas.microsoft.com/office/powerpoint/2010/main" val="40767987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74731A-0FCB-4596-BFBC-8FA1B6EDD622}" type="datetimeFigureOut">
              <a:rPr lang="tr-TR" smtClean="0"/>
              <a:t>16.03.2018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35BD8-3454-4CE6-99D1-50A2C78D281F}" type="slidenum">
              <a:rPr lang="tr-TR" smtClean="0"/>
              <a:t>‹#›</a:t>
            </a:fld>
            <a:endParaRPr lang="tr-TR"/>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882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F74731A-0FCB-4596-BFBC-8FA1B6EDD622}" type="datetimeFigureOut">
              <a:rPr lang="tr-TR" smtClean="0"/>
              <a:t>16.03.2018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35BD8-3454-4CE6-99D1-50A2C78D281F}" type="slidenum">
              <a:rPr lang="tr-TR" smtClean="0"/>
              <a:t>‹#›</a:t>
            </a:fld>
            <a:endParaRPr lang="tr-TR"/>
          </a:p>
        </p:txBody>
      </p:sp>
    </p:spTree>
    <p:extLst>
      <p:ext uri="{BB962C8B-B14F-4D97-AF65-F5344CB8AC3E}">
        <p14:creationId xmlns:p14="http://schemas.microsoft.com/office/powerpoint/2010/main" val="699982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F74731A-0FCB-4596-BFBC-8FA1B6EDD622}" type="datetimeFigureOut">
              <a:rPr lang="tr-TR" smtClean="0"/>
              <a:t>16.03.2018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7335BD8-3454-4CE6-99D1-50A2C78D281F}"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4180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BF74731A-0FCB-4596-BFBC-8FA1B6EDD622}" type="datetimeFigureOut">
              <a:rPr lang="tr-TR" smtClean="0"/>
              <a:t>16.03.2018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35BD8-3454-4CE6-99D1-50A2C78D281F}" type="slidenum">
              <a:rPr lang="tr-TR" smtClean="0"/>
              <a:t>‹#›</a:t>
            </a:fld>
            <a:endParaRPr lang="tr-TR"/>
          </a:p>
        </p:txBody>
      </p:sp>
    </p:spTree>
    <p:extLst>
      <p:ext uri="{BB962C8B-B14F-4D97-AF65-F5344CB8AC3E}">
        <p14:creationId xmlns:p14="http://schemas.microsoft.com/office/powerpoint/2010/main" val="1610639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02412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tr-TR" smtClean="0"/>
              <a:t>Asıl metin stillerini düzenle</a:t>
            </a:r>
          </a:p>
        </p:txBody>
      </p:sp>
      <p:sp>
        <p:nvSpPr>
          <p:cNvPr id="6" name="Content Placeholder 5"/>
          <p:cNvSpPr>
            <a:spLocks noGrp="1"/>
          </p:cNvSpPr>
          <p:nvPr>
            <p:ph sz="quarter" idx="4"/>
          </p:nvPr>
        </p:nvSpPr>
        <p:spPr>
          <a:xfrm>
            <a:off x="5990888" y="2967788"/>
            <a:ext cx="4754880" cy="33415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F74731A-0FCB-4596-BFBC-8FA1B6EDD622}" type="datetimeFigureOut">
              <a:rPr lang="tr-TR" smtClean="0"/>
              <a:t>16.03.2018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7335BD8-3454-4CE6-99D1-50A2C78D281F}" type="slidenum">
              <a:rPr lang="tr-TR" smtClean="0"/>
              <a:t>‹#›</a:t>
            </a:fld>
            <a:endParaRPr lang="tr-TR"/>
          </a:p>
        </p:txBody>
      </p:sp>
    </p:spTree>
    <p:extLst>
      <p:ext uri="{BB962C8B-B14F-4D97-AF65-F5344CB8AC3E}">
        <p14:creationId xmlns:p14="http://schemas.microsoft.com/office/powerpoint/2010/main" val="16521577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BF74731A-0FCB-4596-BFBC-8FA1B6EDD622}" type="datetimeFigureOut">
              <a:rPr lang="tr-TR" smtClean="0"/>
              <a:t>16.03.2018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7335BD8-3454-4CE6-99D1-50A2C78D281F}" type="slidenum">
              <a:rPr lang="tr-TR" smtClean="0"/>
              <a:t>‹#›</a:t>
            </a:fld>
            <a:endParaRPr lang="tr-TR"/>
          </a:p>
        </p:txBody>
      </p:sp>
    </p:spTree>
    <p:extLst>
      <p:ext uri="{BB962C8B-B14F-4D97-AF65-F5344CB8AC3E}">
        <p14:creationId xmlns:p14="http://schemas.microsoft.com/office/powerpoint/2010/main" val="3562583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4731A-0FCB-4596-BFBC-8FA1B6EDD622}" type="datetimeFigureOut">
              <a:rPr lang="tr-TR" smtClean="0"/>
              <a:t>16.03.2018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37335BD8-3454-4CE6-99D1-50A2C78D281F}" type="slidenum">
              <a:rPr lang="tr-TR" smtClean="0"/>
              <a:t>‹#›</a:t>
            </a:fld>
            <a:endParaRPr lang="tr-TR"/>
          </a:p>
        </p:txBody>
      </p:sp>
    </p:spTree>
    <p:extLst>
      <p:ext uri="{BB962C8B-B14F-4D97-AF65-F5344CB8AC3E}">
        <p14:creationId xmlns:p14="http://schemas.microsoft.com/office/powerpoint/2010/main" val="247163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tr-TR" smtClean="0"/>
              <a:t>Asıl başlık stili için tıklatın</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74731A-0FCB-4596-BFBC-8FA1B6EDD622}" type="datetimeFigureOut">
              <a:rPr lang="tr-TR" smtClean="0"/>
              <a:t>16.03.2018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35BD8-3454-4CE6-99D1-50A2C78D281F}" type="slidenum">
              <a:rPr lang="tr-TR" smtClean="0"/>
              <a:t>‹#›</a:t>
            </a:fld>
            <a:endParaRPr lang="tr-TR"/>
          </a:p>
        </p:txBody>
      </p:sp>
    </p:spTree>
    <p:extLst>
      <p:ext uri="{BB962C8B-B14F-4D97-AF65-F5344CB8AC3E}">
        <p14:creationId xmlns:p14="http://schemas.microsoft.com/office/powerpoint/2010/main" val="31939826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BF74731A-0FCB-4596-BFBC-8FA1B6EDD622}" type="datetimeFigureOut">
              <a:rPr lang="tr-TR" smtClean="0"/>
              <a:t>16.03.2018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7335BD8-3454-4CE6-99D1-50A2C78D281F}" type="slidenum">
              <a:rPr lang="tr-TR" smtClean="0"/>
              <a:t>‹#›</a:t>
            </a:fld>
            <a:endParaRPr lang="tr-TR"/>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49067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F74731A-0FCB-4596-BFBC-8FA1B6EDD622}" type="datetimeFigureOut">
              <a:rPr lang="tr-TR" smtClean="0"/>
              <a:t>16.03.2018</a:t>
            </a:fld>
            <a:endParaRPr lang="tr-TR"/>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tr-TR"/>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7335BD8-3454-4CE6-99D1-50A2C78D281F}" type="slidenum">
              <a:rPr lang="tr-TR" smtClean="0"/>
              <a:t>‹#›</a:t>
            </a:fld>
            <a:endParaRPr lang="tr-TR"/>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27119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slide" Target="slide6.xml"/><Relationship Id="rId4" Type="http://schemas.openxmlformats.org/officeDocument/2006/relationships/slide" Target="slide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pPr algn="ctr"/>
            <a:r>
              <a:rPr lang="tr-TR" sz="9600" dirty="0" smtClean="0">
                <a:latin typeface="Adobe Garamond Pro Bold" panose="02020702060506020403" pitchFamily="18" charset="-94"/>
              </a:rPr>
              <a:t>FUTBOL</a:t>
            </a:r>
            <a:endParaRPr lang="tr-TR" sz="9600" dirty="0">
              <a:latin typeface="Adobe Garamond Pro Bold" panose="02020702060506020403" pitchFamily="18" charset="-94"/>
            </a:endParaRPr>
          </a:p>
        </p:txBody>
      </p:sp>
      <p:sp>
        <p:nvSpPr>
          <p:cNvPr id="3" name="Alt Başlık 2"/>
          <p:cNvSpPr>
            <a:spLocks noGrp="1"/>
          </p:cNvSpPr>
          <p:nvPr>
            <p:ph type="subTitle" idx="1"/>
          </p:nvPr>
        </p:nvSpPr>
        <p:spPr/>
        <p:txBody>
          <a:bodyPr/>
          <a:lstStyle/>
          <a:p>
            <a:r>
              <a:rPr lang="tr-TR" dirty="0" smtClean="0">
                <a:latin typeface="Arial Black" panose="020B0A04020102020204" pitchFamily="34" charset="0"/>
              </a:rPr>
              <a:t>ANIL SAĞLAM</a:t>
            </a:r>
          </a:p>
          <a:p>
            <a:r>
              <a:rPr lang="tr-TR" dirty="0" smtClean="0">
                <a:latin typeface="Arial Black" panose="020B0A04020102020204" pitchFamily="34" charset="0"/>
              </a:rPr>
              <a:t>16060601020</a:t>
            </a:r>
          </a:p>
          <a:p>
            <a:r>
              <a:rPr lang="tr-TR" dirty="0" smtClean="0">
                <a:latin typeface="Arial Black" panose="020B0A04020102020204" pitchFamily="34" charset="0"/>
              </a:rPr>
              <a:t>BEDEN EĞİTİMİ VE SPOR ÖĞRETMENLİĞİ</a:t>
            </a:r>
            <a:endParaRPr lang="tr-TR" dirty="0">
              <a:latin typeface="Arial Black" panose="020B0A04020102020204" pitchFamily="34" charset="0"/>
            </a:endParaRPr>
          </a:p>
        </p:txBody>
      </p:sp>
    </p:spTree>
    <p:extLst>
      <p:ext uri="{BB962C8B-B14F-4D97-AF65-F5344CB8AC3E}">
        <p14:creationId xmlns:p14="http://schemas.microsoft.com/office/powerpoint/2010/main" val="13138478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FUTBOL NEDİR ?</a:t>
            </a:r>
            <a:endParaRPr lang="tr-TR" dirty="0"/>
          </a:p>
        </p:txBody>
      </p:sp>
      <p:sp>
        <p:nvSpPr>
          <p:cNvPr id="3" name="İçerik Yer Tutucusu 2"/>
          <p:cNvSpPr>
            <a:spLocks noGrp="1"/>
          </p:cNvSpPr>
          <p:nvPr>
            <p:ph idx="1"/>
          </p:nvPr>
        </p:nvSpPr>
        <p:spPr>
          <a:xfrm>
            <a:off x="0" y="2168536"/>
            <a:ext cx="7508631" cy="4023360"/>
          </a:xfrm>
        </p:spPr>
        <p:txBody>
          <a:bodyPr/>
          <a:lstStyle/>
          <a:p>
            <a:pPr fontAlgn="b"/>
            <a:r>
              <a:rPr lang="tr-TR" dirty="0" smtClean="0"/>
              <a:t>Futbol </a:t>
            </a:r>
            <a:r>
              <a:rPr lang="tr-TR" dirty="0"/>
              <a:t>11’er kişilik iki takım arasında oynanır ve kendine özgü kuralları vardır. Oyunun amacı, topu rakip kaleye sokmaktır. Topu elle ve kolla oynamak kesinlikle yasaktır, ama kafa ile ya da kurallara uygun olarak bedenin herhangi bir yeriyle topa vurulabilir. Yalnızca kaleciler belirlenmiş bir alan içinde topu elle tutabilir.</a:t>
            </a:r>
          </a:p>
          <a:p>
            <a:pPr fontAlgn="b"/>
            <a:r>
              <a:rPr lang="tr-TR" dirty="0"/>
              <a:t>Futbolcular kendi takımının simgesi olan forma giyerler. Her oyuncunun forması üzerinde farklı bir numara yazılıdır. Yalnızca kaleciler, öbür oyunculardan kolayca ayırt edilebilmesi için farklı renkte forma giyer. Bütün futbolcular, bu oyun için uygun biçimde üretilmiş özel ayakkabılar krampon) kullanırlar</a:t>
            </a:r>
            <a:r>
              <a:rPr lang="tr-TR" dirty="0" smtClean="0"/>
              <a:t>.</a:t>
            </a:r>
          </a:p>
          <a:p>
            <a:pPr fontAlgn="b"/>
            <a:endParaRPr lang="tr-TR" dirty="0"/>
          </a:p>
          <a:p>
            <a:endParaRPr lang="tr-TR"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08631" y="2347546"/>
            <a:ext cx="4644620" cy="2963008"/>
          </a:xfrm>
          <a:prstGeom prst="rect">
            <a:avLst/>
          </a:prstGeom>
        </p:spPr>
      </p:pic>
      <p:sp>
        <p:nvSpPr>
          <p:cNvPr id="6" name="Komut Düğmesi: İleri veya Sonraki 5">
            <a:hlinkClick r:id="" action="ppaction://hlinkshowjump?jump=nextslide" highlightClick="1"/>
          </p:cNvPr>
          <p:cNvSpPr/>
          <p:nvPr/>
        </p:nvSpPr>
        <p:spPr>
          <a:xfrm>
            <a:off x="9350619" y="502546"/>
            <a:ext cx="878400" cy="70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a:hlinkClick r:id="rId3" action="ppaction://hlinksldjump"/>
          </p:cNvPr>
          <p:cNvSpPr/>
          <p:nvPr/>
        </p:nvSpPr>
        <p:spPr>
          <a:xfrm>
            <a:off x="5451231" y="421149"/>
            <a:ext cx="1055076" cy="553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PENALTI</a:t>
            </a:r>
            <a:endParaRPr lang="tr-TR" dirty="0"/>
          </a:p>
        </p:txBody>
      </p:sp>
      <p:sp>
        <p:nvSpPr>
          <p:cNvPr id="8" name="Dikdörtgen 7">
            <a:hlinkClick r:id="rId4" action="ppaction://hlinksldjump"/>
          </p:cNvPr>
          <p:cNvSpPr/>
          <p:nvPr/>
        </p:nvSpPr>
        <p:spPr>
          <a:xfrm>
            <a:off x="6981093" y="413239"/>
            <a:ext cx="1055076" cy="553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FAUL</a:t>
            </a:r>
            <a:endParaRPr lang="tr-TR" dirty="0"/>
          </a:p>
        </p:txBody>
      </p:sp>
      <p:sp>
        <p:nvSpPr>
          <p:cNvPr id="9" name="Dikdörtgen 8">
            <a:hlinkClick r:id="rId5" action="ppaction://hlinksldjump"/>
          </p:cNvPr>
          <p:cNvSpPr/>
          <p:nvPr/>
        </p:nvSpPr>
        <p:spPr>
          <a:xfrm>
            <a:off x="6216162" y="1245080"/>
            <a:ext cx="1055076" cy="553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OFSAYT</a:t>
            </a:r>
            <a:endParaRPr lang="tr-TR" dirty="0"/>
          </a:p>
        </p:txBody>
      </p:sp>
    </p:spTree>
    <p:extLst>
      <p:ext uri="{BB962C8B-B14F-4D97-AF65-F5344CB8AC3E}">
        <p14:creationId xmlns:p14="http://schemas.microsoft.com/office/powerpoint/2010/main" val="1197115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Futbol Saha Ölçüleri Nedir?</a:t>
            </a:r>
            <a:endParaRPr lang="tr-TR" dirty="0"/>
          </a:p>
        </p:txBody>
      </p:sp>
      <p:sp>
        <p:nvSpPr>
          <p:cNvPr id="3" name="İçerik Yer Tutucusu 2"/>
          <p:cNvSpPr>
            <a:spLocks noGrp="1"/>
          </p:cNvSpPr>
          <p:nvPr>
            <p:ph idx="1"/>
          </p:nvPr>
        </p:nvSpPr>
        <p:spPr/>
        <p:txBody>
          <a:bodyPr/>
          <a:lstStyle/>
          <a:p>
            <a:r>
              <a:rPr lang="tr-TR" dirty="0"/>
              <a:t>Futbol alanı dikdörtgen biçiminde, uzunluğu 90-120 metre, genişliği ise 45-90 metredir. Ancak uluslararası maçlarda bu ölçüler uzunluk 100-110 metre, genişlik 64-75 metredir. Uzun kenarlara taç çizgisi, kısa kenarlara kale çizgisi denir. Futbol sahasında taç çizgisi kale çizgisinden daima uzun olmalıdır. İki taç çizgisi arasında uzanan ve alanı tam ortasından ikiye bölen çizgiye ise orta çizgi adı verilir. Orta çizginin tam ortasında 9,15 metre yarıçapında bir çember bulunur ve bu çembere de orta yuvarlak denir. Karşılaşma bu çemberin içinden yapılan vuruşla başlar. Karşılaşma başlamadan önce oyuncular, kendi yarı alanlarında yer alırlar. Kale çizgilerinin tam ortasında birer kale bulunur. Kale iki kale direği ve bir üst direkten oluşur. İki direk arası 7,32 metre, üst direğin yerden yüksekliği ise 2,44 metredir. Futbol topunun çevresi 68-70 cm, oyunun başlangıcındaki ağırlığı ise 410-450 gram arasında değişir.</a:t>
            </a:r>
            <a:endParaRPr lang="tr-TR" dirty="0"/>
          </a:p>
        </p:txBody>
      </p:sp>
      <p:sp>
        <p:nvSpPr>
          <p:cNvPr id="4" name="Komut Düğmesi: Geri veya Önceki 3">
            <a:hlinkClick r:id="" action="ppaction://hlinkshowjump?jump=previousslide" highlightClick="1"/>
          </p:cNvPr>
          <p:cNvSpPr/>
          <p:nvPr/>
        </p:nvSpPr>
        <p:spPr>
          <a:xfrm>
            <a:off x="8571669" y="501162"/>
            <a:ext cx="879231" cy="70338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Komut Düğmesi: İleri veya Sonraki 4">
            <a:hlinkClick r:id="" action="ppaction://hlinkshowjump?jump=nextslide" highlightClick="1"/>
          </p:cNvPr>
          <p:cNvSpPr/>
          <p:nvPr/>
        </p:nvSpPr>
        <p:spPr>
          <a:xfrm>
            <a:off x="9658350" y="502546"/>
            <a:ext cx="878400" cy="70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485317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Penaltı Nedir?</a:t>
            </a:r>
            <a:endParaRPr lang="tr-TR" dirty="0"/>
          </a:p>
        </p:txBody>
      </p:sp>
      <p:sp>
        <p:nvSpPr>
          <p:cNvPr id="3" name="İçerik Yer Tutucusu 2"/>
          <p:cNvSpPr>
            <a:spLocks noGrp="1"/>
          </p:cNvSpPr>
          <p:nvPr>
            <p:ph idx="1"/>
          </p:nvPr>
        </p:nvSpPr>
        <p:spPr>
          <a:xfrm>
            <a:off x="742775" y="1935494"/>
            <a:ext cx="5895418" cy="4224528"/>
          </a:xfrm>
        </p:spPr>
        <p:txBody>
          <a:bodyPr>
            <a:normAutofit lnSpcReduction="10000"/>
          </a:bodyPr>
          <a:lstStyle/>
          <a:p>
            <a:r>
              <a:rPr lang="tr-TR" dirty="0"/>
              <a:t>Kale önlerinde kale çizgisine bitişik olmak üzere 40,32 x 16,50 metre boyutlarında ceza alanı bulunur. Kalecilerin topu elle tutabildikleri tek yer burasıdır. Bu alan içinde, kalenin hemen önünde 18,32 x 5,50 metre boyutlarındaki başka bir alana da kale alanı (</a:t>
            </a:r>
            <a:r>
              <a:rPr lang="tr-TR" dirty="0" err="1"/>
              <a:t>altıpas</a:t>
            </a:r>
            <a:r>
              <a:rPr lang="tr-TR" dirty="0"/>
              <a:t>) denir. Ceza alanı içinde rakip oyuncuya yapılan fauller ve kaleci dışındaki futbolcuların elle topa dokunmaları dahil 9 kusurlu hareket olarak nitelendirilen hareketler penaltı ile cezalandırılır. Penaltı atışı, ceza alanı içinde kale çizgisinin ortasından 11 metre uzaklıktaki penaltı noktasından yapılır. Kaleci, top penaltıyı atan oyuncunun ayağından çıkmadan öne doğru hareket edemez, yalnızca kale çizgisi üzerinde sağa sola hareket edebilir.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9351" y="2084832"/>
            <a:ext cx="3726202" cy="3425702"/>
          </a:xfrm>
          <a:prstGeom prst="rect">
            <a:avLst/>
          </a:prstGeom>
        </p:spPr>
      </p:pic>
      <p:sp>
        <p:nvSpPr>
          <p:cNvPr id="6" name="Komut Düğmesi: Geri veya Önceki 5">
            <a:hlinkClick r:id="" action="ppaction://hlinkshowjump?jump=previousslide" highlightClick="1"/>
          </p:cNvPr>
          <p:cNvSpPr/>
          <p:nvPr/>
        </p:nvSpPr>
        <p:spPr>
          <a:xfrm>
            <a:off x="8291146" y="501162"/>
            <a:ext cx="879231" cy="70338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Komut Düğmesi: İleri veya Sonraki 6">
            <a:hlinkClick r:id="" action="ppaction://hlinkshowjump?jump=nextslide" highlightClick="1"/>
          </p:cNvPr>
          <p:cNvSpPr/>
          <p:nvPr/>
        </p:nvSpPr>
        <p:spPr>
          <a:xfrm>
            <a:off x="9350619" y="502546"/>
            <a:ext cx="878400" cy="70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26087137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Serbest Vuruş Nedir?</a:t>
            </a:r>
            <a:endParaRPr lang="tr-TR" dirty="0"/>
          </a:p>
        </p:txBody>
      </p:sp>
      <p:sp>
        <p:nvSpPr>
          <p:cNvPr id="3" name="İçerik Yer Tutucusu 2"/>
          <p:cNvSpPr>
            <a:spLocks noGrp="1"/>
          </p:cNvSpPr>
          <p:nvPr>
            <p:ph idx="1"/>
          </p:nvPr>
        </p:nvSpPr>
        <p:spPr>
          <a:xfrm>
            <a:off x="1024128" y="2286000"/>
            <a:ext cx="5051357" cy="4023360"/>
          </a:xfrm>
        </p:spPr>
        <p:txBody>
          <a:bodyPr>
            <a:normAutofit lnSpcReduction="10000"/>
          </a:bodyPr>
          <a:lstStyle/>
          <a:p>
            <a:r>
              <a:rPr lang="tr-TR" dirty="0"/>
              <a:t>Hakem kuralları çiğneyen takımı serbest vuruş kararıyla da cezalandırabilir. Serbest vuruşlarda, rakip takımın oyuncularının topa vuruş noktasından en az 9,15 metre uzakta durmaları gerekir. Eğer bir oyuncu rakip oyuncuyu sakatlayacak ölçüde sert ve kasıtlı faul yaparsa, orta hakem bu oyuncuyu sarı ya da kırmızı kartla cezalandırır. Kırmızı kart gören oyuncu oyundan çıkarılır ve takımı eksik oyuncuyla oyunu sürdürmek zorunda kalır. Üst üste iki sarı kart gören oyuncu da kırmızı kart görmüş durumuna düşer. Futbol oyununda bir başka ceza atışı da ofsayttır.</a:t>
            </a:r>
            <a:endParaRPr lang="tr-TR" dirty="0"/>
          </a:p>
        </p:txBody>
      </p:sp>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07349" y="2084832"/>
            <a:ext cx="4754536" cy="3645144"/>
          </a:xfrm>
          <a:prstGeom prst="rect">
            <a:avLst/>
          </a:prstGeom>
        </p:spPr>
      </p:pic>
      <p:sp>
        <p:nvSpPr>
          <p:cNvPr id="6" name="Komut Düğmesi: Geri veya Önceki 5">
            <a:hlinkClick r:id="" action="ppaction://hlinkshowjump?jump=previousslide" highlightClick="1"/>
          </p:cNvPr>
          <p:cNvSpPr/>
          <p:nvPr/>
        </p:nvSpPr>
        <p:spPr>
          <a:xfrm>
            <a:off x="8291146" y="501162"/>
            <a:ext cx="879231" cy="70338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Komut Düğmesi: İleri veya Sonraki 6">
            <a:hlinkClick r:id="" action="ppaction://hlinkshowjump?jump=nextslide" highlightClick="1"/>
          </p:cNvPr>
          <p:cNvSpPr/>
          <p:nvPr/>
        </p:nvSpPr>
        <p:spPr>
          <a:xfrm>
            <a:off x="9350619" y="502546"/>
            <a:ext cx="878400" cy="70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2379417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Ofsayt Nedir?</a:t>
            </a:r>
            <a:endParaRPr lang="tr-TR" dirty="0"/>
          </a:p>
        </p:txBody>
      </p:sp>
      <p:sp>
        <p:nvSpPr>
          <p:cNvPr id="3" name="İçerik Yer Tutucusu 2"/>
          <p:cNvSpPr>
            <a:spLocks noGrp="1"/>
          </p:cNvSpPr>
          <p:nvPr>
            <p:ph idx="1"/>
          </p:nvPr>
        </p:nvSpPr>
        <p:spPr>
          <a:xfrm>
            <a:off x="764109" y="1818836"/>
            <a:ext cx="9720073" cy="4023360"/>
          </a:xfrm>
        </p:spPr>
        <p:txBody>
          <a:bodyPr/>
          <a:lstStyle/>
          <a:p>
            <a:r>
              <a:rPr lang="tr-TR" dirty="0"/>
              <a:t>Top hücuma geçen takımın oyuncusuna atıldığı sırada, o oyuncu ile kale çizgisi arasında, kaleci ya da karşı takım oyuncusu dışında karşı takımdan en az bir oyuncu yoksa ofsayt kararı verilir. Ofsayt yalnızca karşı takımın oyun alanı içinde gerçekleşir.</a:t>
            </a:r>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59622" y="2819400"/>
            <a:ext cx="5855677" cy="3659798"/>
          </a:xfrm>
          <a:prstGeom prst="rect">
            <a:avLst/>
          </a:prstGeom>
        </p:spPr>
      </p:pic>
      <p:sp>
        <p:nvSpPr>
          <p:cNvPr id="5" name="Komut Düğmesi: Geri veya Önceki 4">
            <a:hlinkClick r:id="" action="ppaction://hlinkshowjump?jump=previousslide" highlightClick="1"/>
          </p:cNvPr>
          <p:cNvSpPr/>
          <p:nvPr/>
        </p:nvSpPr>
        <p:spPr>
          <a:xfrm>
            <a:off x="8291146" y="501162"/>
            <a:ext cx="879231" cy="70338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Komut Düğmesi: İleri veya Sonraki 5">
            <a:hlinkClick r:id="" action="ppaction://hlinkshowjump?jump=nextslide" highlightClick="1"/>
          </p:cNvPr>
          <p:cNvSpPr/>
          <p:nvPr/>
        </p:nvSpPr>
        <p:spPr>
          <a:xfrm>
            <a:off x="9350619" y="502546"/>
            <a:ext cx="878400" cy="702000"/>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311849758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tegral">
  <a:themeElements>
    <a:clrScheme name="E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E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E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20</TotalTime>
  <Words>521</Words>
  <Application>Microsoft Office PowerPoint</Application>
  <PresentationFormat>Geniş ekran</PresentationFormat>
  <Paragraphs>18</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Adobe Garamond Pro Bold</vt:lpstr>
      <vt:lpstr>Arial Black</vt:lpstr>
      <vt:lpstr>Tw Cen MT</vt:lpstr>
      <vt:lpstr>Tw Cen MT Condensed</vt:lpstr>
      <vt:lpstr>Wingdings 3</vt:lpstr>
      <vt:lpstr>Entegral</vt:lpstr>
      <vt:lpstr>FUTBOL</vt:lpstr>
      <vt:lpstr>FUTBOL NEDİR ?</vt:lpstr>
      <vt:lpstr>Futbol Saha Ölçüleri Nedir?</vt:lpstr>
      <vt:lpstr>Penaltı Nedir?</vt:lpstr>
      <vt:lpstr>Serbest Vuruş Nedir?</vt:lpstr>
      <vt:lpstr>Ofsayt Nedir?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FUTBOL</dc:title>
  <dc:creator>EGITIM_LAB_1</dc:creator>
  <cp:lastModifiedBy>EGITIM_LAB_1</cp:lastModifiedBy>
  <cp:revision>2</cp:revision>
  <dcterms:created xsi:type="dcterms:W3CDTF">2018-03-16T13:49:50Z</dcterms:created>
  <dcterms:modified xsi:type="dcterms:W3CDTF">2018-03-16T14:09:56Z</dcterms:modified>
</cp:coreProperties>
</file>